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1" r:id="rId5"/>
    <p:sldId id="274" r:id="rId6"/>
    <p:sldId id="272" r:id="rId7"/>
    <p:sldId id="264" r:id="rId8"/>
    <p:sldId id="286" r:id="rId9"/>
    <p:sldId id="279" r:id="rId10"/>
    <p:sldId id="273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50"/>
    <p:restoredTop sz="69054"/>
  </p:normalViewPr>
  <p:slideViewPr>
    <p:cSldViewPr>
      <p:cViewPr varScale="1">
        <p:scale>
          <a:sx n="81" d="100"/>
          <a:sy n="81" d="100"/>
        </p:scale>
        <p:origin x="1544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568CF-5625-B440-AC83-CE9F7D3857C9}" type="datetimeFigureOut">
              <a:rPr lang="en-BD" smtClean="0"/>
              <a:t>12/11/25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7E381-2E81-8D43-8990-4F18B578391C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8379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n-BD" dirty="0"/>
              <a:t>অর্থাৎ, ক্লাস্টারিং-এ ডেটাগুলিকে এমনভাবে ভাগ করা হয় যেন এক ক্লাস্টারের ডেটা-পয়েন্টগুলো একে অপরের কাছাকাছি থাকে (</a:t>
            </a:r>
            <a:r>
              <a:rPr lang="en-GB" dirty="0"/>
              <a:t>similar), </a:t>
            </a:r>
            <a:r>
              <a:rPr lang="bn-BD" dirty="0"/>
              <a:t>আর ভিন্ন ক্লাস্টারের ডেটা-পয়েন্টগুলো একে অপরের থেকে দূরে থাকে — আর এই কাছাকাছি বা দূরত্ব নির্ধারণ করা হয় </a:t>
            </a:r>
            <a:r>
              <a:rPr lang="bn-BD" b="1" dirty="0"/>
              <a:t>একটি নির্দিষ্ট </a:t>
            </a:r>
            <a:r>
              <a:rPr lang="en-GB" b="1" dirty="0"/>
              <a:t>distance measure</a:t>
            </a:r>
            <a:r>
              <a:rPr lang="en-GB" dirty="0"/>
              <a:t> </a:t>
            </a:r>
            <a:r>
              <a:rPr lang="bn-BD" dirty="0"/>
              <a:t>দিয়ে, যেমন:</a:t>
            </a:r>
          </a:p>
          <a:p>
            <a:r>
              <a:rPr lang="en-GB" b="1" dirty="0"/>
              <a:t>Euclidean distance (</a:t>
            </a:r>
            <a:r>
              <a:rPr lang="bn-BD" b="1" dirty="0"/>
              <a:t>ইউক্লিডিয়ান দূরত্ব)</a:t>
            </a:r>
            <a:endParaRPr lang="bn-BD" dirty="0"/>
          </a:p>
          <a:p>
            <a:r>
              <a:rPr lang="en-GB" b="1" dirty="0"/>
              <a:t>Manhattan distance (</a:t>
            </a:r>
            <a:r>
              <a:rPr lang="bn-BD" b="1" dirty="0"/>
              <a:t>রেক্টিলিনিয়ার দূরত্ব)</a:t>
            </a:r>
            <a:endParaRPr lang="bn-BD" dirty="0"/>
          </a:p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7E381-2E81-8D43-8990-4F18B578391C}" type="slidenum">
              <a:rPr lang="en-BD" smtClean="0"/>
              <a:t>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2755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Manhattan distance outliers </a:t>
            </a:r>
            <a:r>
              <a:rPr lang="bn-BD" dirty="0"/>
              <a:t>দ্বারা কম প্রভাবিত হয়</a:t>
            </a:r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7E381-2E81-8D43-8990-4F18B578391C}" type="slidenum">
              <a:rPr lang="en-BD" smtClean="0"/>
              <a:t>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978634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</a:rPr>
              <a:t>outliers </a:t>
            </a:r>
            <a:r>
              <a:rPr lang="bn-BD" dirty="0">
                <a:effectLst/>
              </a:rPr>
              <a:t>থাকলে </a:t>
            </a:r>
            <a:r>
              <a:rPr lang="en-GB" dirty="0">
                <a:effectLst/>
              </a:rPr>
              <a:t>Manhattan </a:t>
            </a:r>
            <a:r>
              <a:rPr lang="bn-BD" dirty="0">
                <a:effectLst/>
              </a:rPr>
              <a:t>ভাল, </a:t>
            </a:r>
            <a:r>
              <a:rPr lang="en-GB" dirty="0">
                <a:effectLst/>
              </a:rPr>
              <a:t>normal distribution </a:t>
            </a:r>
            <a:r>
              <a:rPr lang="bn-BD" dirty="0">
                <a:effectLst/>
              </a:rPr>
              <a:t>থাকলে </a:t>
            </a:r>
            <a:r>
              <a:rPr lang="en-GB" dirty="0">
                <a:effectLst/>
              </a:rPr>
              <a:t>Euclidean </a:t>
            </a:r>
            <a:r>
              <a:rPr lang="bn-BD" dirty="0">
                <a:effectLst/>
              </a:rPr>
              <a:t>ভাল।</a:t>
            </a:r>
          </a:p>
          <a:p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7E381-2E81-8D43-8990-4F18B578391C}" type="slidenum">
              <a:rPr lang="en-BD" smtClean="0"/>
              <a:t>8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22741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0827" y="76197"/>
            <a:ext cx="9525359" cy="54310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writing on it&#10;&#10;AI-generated content may be incorrect.">
            <a:extLst>
              <a:ext uri="{FF2B5EF4-FFF2-40B4-BE49-F238E27FC236}">
                <a16:creationId xmlns:a16="http://schemas.microsoft.com/office/drawing/2014/main" id="{A6EBF518-6EB4-5894-2019-978AA3884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38200"/>
            <a:ext cx="8652067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4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of paper with numbers and letters&#10;&#10;AI-generated content may be incorrect.">
            <a:extLst>
              <a:ext uri="{FF2B5EF4-FFF2-40B4-BE49-F238E27FC236}">
                <a16:creationId xmlns:a16="http://schemas.microsoft.com/office/drawing/2014/main" id="{FC5F5284-BDDA-4E10-DCCE-814BD3FB9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9" y="457200"/>
            <a:ext cx="10051461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8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black writing on it&#10;&#10;AI-generated content may be incorrect.">
            <a:extLst>
              <a:ext uri="{FF2B5EF4-FFF2-40B4-BE49-F238E27FC236}">
                <a16:creationId xmlns:a16="http://schemas.microsoft.com/office/drawing/2014/main" id="{7AD30ECB-BC98-F399-4DC6-B7B9DF7FE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8763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heet of paper with numbers and a red marker&#10;&#10;AI-generated content may be incorrect.">
            <a:extLst>
              <a:ext uri="{FF2B5EF4-FFF2-40B4-BE49-F238E27FC236}">
                <a16:creationId xmlns:a16="http://schemas.microsoft.com/office/drawing/2014/main" id="{1B2D8255-5ECE-900C-4C56-E919AA23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799"/>
            <a:ext cx="10210800" cy="56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per with numbers and equations&#10;&#10;AI-generated content may be incorrect.">
            <a:extLst>
              <a:ext uri="{FF2B5EF4-FFF2-40B4-BE49-F238E27FC236}">
                <a16:creationId xmlns:a16="http://schemas.microsoft.com/office/drawing/2014/main" id="{665A7A54-E18E-C1E8-9D13-2189B27C0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33400"/>
            <a:ext cx="10439400" cy="6195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CCD87A-D9F1-8AE5-7C56-4EEF3E1BBBD1}"/>
              </a:ext>
            </a:extLst>
          </p:cNvPr>
          <p:cNvSpPr txBox="1"/>
          <p:nvPr/>
        </p:nvSpPr>
        <p:spPr>
          <a:xfrm>
            <a:off x="8221097" y="47244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clustering has converged</a:t>
            </a:r>
            <a:endParaRPr lang="en-BD" dirty="0"/>
          </a:p>
        </p:txBody>
      </p:sp>
    </p:spTree>
    <p:extLst>
      <p:ext uri="{BB962C8B-B14F-4D97-AF65-F5344CB8AC3E}">
        <p14:creationId xmlns:p14="http://schemas.microsoft.com/office/powerpoint/2010/main" val="152643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board&#10;&#10;AI-generated content may be incorrect.">
            <a:extLst>
              <a:ext uri="{FF2B5EF4-FFF2-40B4-BE49-F238E27FC236}">
                <a16:creationId xmlns:a16="http://schemas.microsoft.com/office/drawing/2014/main" id="{F47F142D-2C80-F1A1-5C5A-2ECE765D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14400"/>
            <a:ext cx="9982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3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F55F39-CC5A-9621-B117-A47CEFD2A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286890"/>
              </p:ext>
            </p:extLst>
          </p:nvPr>
        </p:nvGraphicFramePr>
        <p:xfrm>
          <a:off x="609600" y="1066800"/>
          <a:ext cx="10972800" cy="4420080"/>
        </p:xfrm>
        <a:graphic>
          <a:graphicData uri="http://schemas.openxmlformats.org/drawingml/2006/table">
            <a:tbl>
              <a:tblPr/>
              <a:tblGrid>
                <a:gridCol w="2194560">
                  <a:extLst>
                    <a:ext uri="{9D8B030D-6E8A-4147-A177-3AD203B41FA5}">
                      <a16:colId xmlns:a16="http://schemas.microsoft.com/office/drawing/2014/main" val="2936786027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28498897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908369885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649030243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70892535"/>
                    </a:ext>
                  </a:extLst>
                </a:gridCol>
              </a:tblGrid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C1 (2,10)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C2 (1,2)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C3 (8,4)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287126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A1 (2,10)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0(min)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1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289129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A2 (2,5)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4(min)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2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759847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A3 (8,4)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0(min)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3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834667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A4 (5,8)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5(min)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1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880404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A5 (7,5)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2(min)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3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032539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A6 (6,4)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2(min)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3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150011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A7 (1,2)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0(min)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2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92766"/>
                  </a:ext>
                </a:extLst>
              </a:tr>
              <a:tr h="4911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A8 (4,9)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3(min)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1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6605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65BE5E-0BF4-FCCA-C1D7-FB4E1DA45ED2}"/>
              </a:ext>
            </a:extLst>
          </p:cNvPr>
          <p:cNvSpPr txBox="1"/>
          <p:nvPr/>
        </p:nvSpPr>
        <p:spPr>
          <a:xfrm>
            <a:off x="979055" y="61883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b="1" dirty="0"/>
              <a:t>Iteration 1:</a:t>
            </a:r>
          </a:p>
        </p:txBody>
      </p:sp>
    </p:spTree>
    <p:extLst>
      <p:ext uri="{BB962C8B-B14F-4D97-AF65-F5344CB8AC3E}">
        <p14:creationId xmlns:p14="http://schemas.microsoft.com/office/powerpoint/2010/main" val="2677511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33C05E-914D-96FE-7E1A-CACD087A9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06418"/>
              </p:ext>
            </p:extLst>
          </p:nvPr>
        </p:nvGraphicFramePr>
        <p:xfrm>
          <a:off x="609600" y="2286000"/>
          <a:ext cx="10972800" cy="2286476"/>
        </p:xfrm>
        <a:graphic>
          <a:graphicData uri="http://schemas.openxmlformats.org/drawingml/2006/table">
            <a:tbl>
              <a:tblPr/>
              <a:tblGrid>
                <a:gridCol w="5486400">
                  <a:extLst>
                    <a:ext uri="{9D8B030D-6E8A-4147-A177-3AD203B41FA5}">
                      <a16:colId xmlns:a16="http://schemas.microsoft.com/office/drawing/2014/main" val="390962097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3289793764"/>
                    </a:ext>
                  </a:extLst>
                </a:gridCol>
              </a:tblGrid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72294"/>
                  </a:ext>
                </a:extLst>
              </a:tr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b="1"/>
                        <a:t>C1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A1 (2,10), A4 (5,8), A8 (4,9)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589139"/>
                  </a:ext>
                </a:extLst>
              </a:tr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b="1"/>
                        <a:t>C2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A2 (2,5), A7 (1,2)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402952"/>
                  </a:ext>
                </a:extLst>
              </a:tr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b="1"/>
                        <a:t>C3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dirty="0"/>
                        <a:t>A3 (8,4), A5 (7,5), A6 (6,4)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99928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6B6C892-72B6-1246-1E84-0C8565364770}"/>
              </a:ext>
            </a:extLst>
          </p:cNvPr>
          <p:cNvSpPr txBox="1"/>
          <p:nvPr/>
        </p:nvSpPr>
        <p:spPr>
          <a:xfrm>
            <a:off x="593436" y="1600200"/>
            <a:ext cx="369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+mn-lt"/>
              </a:rPr>
              <a:t>Cluster from Iteration 1</a:t>
            </a:r>
            <a:endParaRPr lang="en-BD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006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4D8156-ADE9-6BA6-E48F-E9AB16DE7AC2}"/>
                  </a:ext>
                </a:extLst>
              </p:cNvPr>
              <p:cNvSpPr txBox="1"/>
              <p:nvPr/>
            </p:nvSpPr>
            <p:spPr>
              <a:xfrm>
                <a:off x="533400" y="1295400"/>
                <a:ext cx="11125200" cy="58169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GB" sz="2800" dirty="0">
                    <a:latin typeface="+mn-lt"/>
                  </a:rPr>
                  <a:t>Cluster 1 (A1, A4, A8)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0" smtClean="0">
                              <a:latin typeface="Cambria Math" panose="02040503050406030204" pitchFamily="18" charset="0"/>
                            </a:rPr>
                            <m:t>2+5+4</m:t>
                          </m:r>
                        </m:e>
                      </m:d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/3=11/3=3.67</m:t>
                      </m:r>
                    </m:oMath>
                  </m:oMathPara>
                </a14:m>
                <a:endParaRPr lang="ar-AE" sz="2800" dirty="0">
                  <a:latin typeface="+mn-l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0" smtClean="0">
                              <a:latin typeface="Cambria Math" panose="02040503050406030204" pitchFamily="18" charset="0"/>
                            </a:rPr>
                            <m:t>10+8+9</m:t>
                          </m:r>
                        </m:e>
                      </m:d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/3=27/3=9</m:t>
                      </m:r>
                    </m:oMath>
                  </m:oMathPara>
                </a14:m>
                <a:endParaRPr lang="ar-AE" sz="2800" dirty="0">
                  <a:latin typeface="+mn-lt"/>
                </a:endParaRPr>
              </a:p>
              <a:p>
                <a:pPr>
                  <a:buNone/>
                </a:pPr>
                <a:r>
                  <a:rPr lang="en-GB" sz="2800" dirty="0">
                    <a:latin typeface="+mn-lt"/>
                  </a:rPr>
                  <a:t>New C1 = (3.67, 9)</a:t>
                </a:r>
              </a:p>
              <a:p>
                <a:pPr>
                  <a:buNone/>
                </a:pPr>
                <a:r>
                  <a:rPr lang="en-GB" sz="2800" dirty="0">
                    <a:latin typeface="+mn-lt"/>
                  </a:rPr>
                  <a:t>Cluster 2 (A2, A7)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0" smtClean="0">
                              <a:latin typeface="Cambria Math" panose="02040503050406030204" pitchFamily="18" charset="0"/>
                            </a:rPr>
                            <m:t>2+1</m:t>
                          </m:r>
                        </m:e>
                      </m:d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/2=1.5</m:t>
                      </m:r>
                    </m:oMath>
                  </m:oMathPara>
                </a14:m>
                <a:endParaRPr lang="ar-AE" sz="2800" dirty="0">
                  <a:latin typeface="+mn-l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0" smtClean="0">
                              <a:latin typeface="Cambria Math" panose="02040503050406030204" pitchFamily="18" charset="0"/>
                            </a:rPr>
                            <m:t>5+2</m:t>
                          </m:r>
                        </m:e>
                      </m:d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/2=3.5</m:t>
                      </m:r>
                    </m:oMath>
                  </m:oMathPara>
                </a14:m>
                <a:endParaRPr lang="ar-AE" sz="2800" dirty="0">
                  <a:latin typeface="+mn-lt"/>
                </a:endParaRPr>
              </a:p>
              <a:p>
                <a:pPr>
                  <a:buNone/>
                </a:pPr>
                <a:r>
                  <a:rPr lang="en-GB" sz="2800" dirty="0">
                    <a:latin typeface="+mn-lt"/>
                  </a:rPr>
                  <a:t>New C2 = (1.5, 3.5)</a:t>
                </a:r>
              </a:p>
              <a:p>
                <a:pPr>
                  <a:buNone/>
                </a:pPr>
                <a:r>
                  <a:rPr lang="en-GB" sz="2800" dirty="0">
                    <a:latin typeface="+mn-lt"/>
                  </a:rPr>
                  <a:t>Cluster 3 (A3, A5, A6)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0" smtClean="0">
                              <a:latin typeface="Cambria Math" panose="02040503050406030204" pitchFamily="18" charset="0"/>
                            </a:rPr>
                            <m:t>8+7+6</m:t>
                          </m:r>
                        </m:e>
                      </m:d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/3=21/3=7</m:t>
                      </m:r>
                    </m:oMath>
                  </m:oMathPara>
                </a14:m>
                <a:endParaRPr lang="ar-AE" sz="2800" dirty="0">
                  <a:latin typeface="+mn-lt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ar-AE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ar-A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800" b="0" i="0" smtClean="0">
                              <a:latin typeface="Cambria Math" panose="02040503050406030204" pitchFamily="18" charset="0"/>
                            </a:rPr>
                            <m:t>4+5+4</m:t>
                          </m:r>
                        </m:e>
                      </m:d>
                      <m:r>
                        <a:rPr lang="ar-AE" sz="2800" b="0" i="0" smtClean="0">
                          <a:latin typeface="Cambria Math" panose="02040503050406030204" pitchFamily="18" charset="0"/>
                        </a:rPr>
                        <m:t>/3=13/3=4.33</m:t>
                      </m:r>
                    </m:oMath>
                  </m:oMathPara>
                </a14:m>
                <a:endParaRPr lang="ar-AE" sz="2800" dirty="0">
                  <a:latin typeface="+mn-lt"/>
                </a:endParaRPr>
              </a:p>
              <a:p>
                <a:pPr>
                  <a:buNone/>
                </a:pPr>
                <a:r>
                  <a:rPr lang="en-GB" sz="2800" dirty="0">
                    <a:latin typeface="+mn-lt"/>
                  </a:rPr>
                  <a:t>New C3 = (7, 4.33)</a:t>
                </a:r>
              </a:p>
              <a:p>
                <a:pPr>
                  <a:buNone/>
                </a:pP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4D8156-ADE9-6BA6-E48F-E9AB16DE7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11125200" cy="5816977"/>
              </a:xfrm>
              <a:prstGeom prst="rect">
                <a:avLst/>
              </a:prstGeom>
              <a:blipFill>
                <a:blip r:embed="rId2"/>
                <a:stretch>
                  <a:fillRect l="-1140" t="-1307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6DE2210-57BE-FF85-D0B0-E0C6613D3BCD}"/>
              </a:ext>
            </a:extLst>
          </p:cNvPr>
          <p:cNvSpPr txBox="1"/>
          <p:nvPr/>
        </p:nvSpPr>
        <p:spPr>
          <a:xfrm>
            <a:off x="3886200" y="457200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+mn-lt"/>
              </a:rPr>
              <a:t>Compute New Centroids</a:t>
            </a:r>
            <a:endParaRPr lang="en-BD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45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1C81415-3ADB-8F80-53AC-9E5FF0CD0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765018"/>
              </p:ext>
            </p:extLst>
          </p:nvPr>
        </p:nvGraphicFramePr>
        <p:xfrm>
          <a:off x="609600" y="1447800"/>
          <a:ext cx="10972800" cy="4039074"/>
        </p:xfrm>
        <a:graphic>
          <a:graphicData uri="http://schemas.openxmlformats.org/drawingml/2006/table">
            <a:tbl>
              <a:tblPr/>
              <a:tblGrid>
                <a:gridCol w="2194560">
                  <a:extLst>
                    <a:ext uri="{9D8B030D-6E8A-4147-A177-3AD203B41FA5}">
                      <a16:colId xmlns:a16="http://schemas.microsoft.com/office/drawing/2014/main" val="168202583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3713779154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4537118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40206273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069817053"/>
                    </a:ext>
                  </a:extLst>
                </a:gridCol>
              </a:tblGrid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C1 (3.67,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C2 (1.5, 3.5)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C3 (7, 4.33)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GB"/>
                        <a:t>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539367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A1 (2,10)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2.67(min)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10.67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1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311663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A2 (2,5)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2(min)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2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656669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A3 (8,4)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10.33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0.67(min)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3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30584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A4 (5,8)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1.67(min)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1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074364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A5 (7,5)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0.33(min)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3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2058002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A6 (6,4)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1.33(min)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3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368124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A7 (1,2)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9.67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2(min)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8.33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/>
                        <a:t>2</a:t>
                      </a:r>
                      <a:endParaRPr lang="en-BD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789200"/>
                  </a:ext>
                </a:extLst>
              </a:tr>
              <a:tr h="4487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A8 (4,9)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0.33(min)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/>
                        <a:t>8.67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BD" b="1" dirty="0"/>
                        <a:t>1</a:t>
                      </a:r>
                      <a:endParaRPr lang="en-B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3150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7D0D34-CADF-42B8-5A4A-4CF0EA101270}"/>
              </a:ext>
            </a:extLst>
          </p:cNvPr>
          <p:cNvSpPr txBox="1"/>
          <p:nvPr/>
        </p:nvSpPr>
        <p:spPr>
          <a:xfrm>
            <a:off x="533400" y="609600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800" b="1" dirty="0">
                <a:latin typeface="+mn-lt"/>
              </a:rPr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392612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03" y="0"/>
            <a:ext cx="9384792" cy="66781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3A688C-9B0E-10E3-CC73-372A50C9E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25109"/>
              </p:ext>
            </p:extLst>
          </p:nvPr>
        </p:nvGraphicFramePr>
        <p:xfrm>
          <a:off x="609600" y="2286000"/>
          <a:ext cx="10972800" cy="2286476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124411317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64024744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273960999"/>
                    </a:ext>
                  </a:extLst>
                </a:gridCol>
              </a:tblGrid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Cluster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Members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Centroid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4782294"/>
                  </a:ext>
                </a:extLst>
              </a:tr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b="1"/>
                        <a:t>C1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A1, A4, A8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/>
                        <a:t>(3.67, 9)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1629271"/>
                  </a:ext>
                </a:extLst>
              </a:tr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b="1"/>
                        <a:t>C2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A2, A7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/>
                        <a:t>(1.5, 3.5)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25168"/>
                  </a:ext>
                </a:extLst>
              </a:tr>
              <a:tr h="57161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b="1"/>
                        <a:t>C3</a:t>
                      </a:r>
                      <a:endParaRPr lang="en-GB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/>
                        <a:t>A3, A5, A6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BD" dirty="0"/>
                        <a:t>(7, 4.33)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5686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AAEB72-A41C-3333-E17D-A42EA8EC124B}"/>
              </a:ext>
            </a:extLst>
          </p:cNvPr>
          <p:cNvSpPr txBox="1"/>
          <p:nvPr/>
        </p:nvSpPr>
        <p:spPr>
          <a:xfrm>
            <a:off x="3200400" y="1524000"/>
            <a:ext cx="618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+mn-lt"/>
              </a:rPr>
              <a:t>Iteration 2 Clusters (same as Iteration 1)</a:t>
            </a:r>
            <a:endParaRPr lang="en-BD" sz="2800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7B3C8-D984-65F2-C03D-DA006A81CE46}"/>
              </a:ext>
            </a:extLst>
          </p:cNvPr>
          <p:cNvSpPr txBox="1"/>
          <p:nvPr/>
        </p:nvSpPr>
        <p:spPr>
          <a:xfrm>
            <a:off x="2362200" y="4953000"/>
            <a:ext cx="831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+mn-lt"/>
              </a:rPr>
              <a:t>No points changed clusters → </a:t>
            </a:r>
            <a:r>
              <a:rPr lang="en-GB" sz="2800" b="1" dirty="0">
                <a:latin typeface="+mn-lt"/>
              </a:rPr>
              <a:t>clustering has converged</a:t>
            </a:r>
            <a:endParaRPr lang="en-BD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840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5003" y="-1"/>
            <a:ext cx="9841992" cy="67467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oard with black text&#10;&#10;AI-generated content may be incorrect.">
            <a:extLst>
              <a:ext uri="{FF2B5EF4-FFF2-40B4-BE49-F238E27FC236}">
                <a16:creationId xmlns:a16="http://schemas.microsoft.com/office/drawing/2014/main" id="{6FC51464-EE54-B140-B51E-35A85FC8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0"/>
            <a:ext cx="1031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text and circles&#10;&#10;AI-generated content may be incorrect.">
            <a:extLst>
              <a:ext uri="{FF2B5EF4-FFF2-40B4-BE49-F238E27FC236}">
                <a16:creationId xmlns:a16="http://schemas.microsoft.com/office/drawing/2014/main" id="{6AFA09EF-4B35-CEA5-7F41-F9569C589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"/>
            <a:ext cx="11125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ce of paper with math equations&#10;&#10;AI-generated content may be incorrect.">
            <a:extLst>
              <a:ext uri="{FF2B5EF4-FFF2-40B4-BE49-F238E27FC236}">
                <a16:creationId xmlns:a16="http://schemas.microsoft.com/office/drawing/2014/main" id="{8F1797BD-F151-BFEE-528C-DFDF62E3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7" y="381000"/>
            <a:ext cx="10493783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8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rcRect b="79315"/>
          <a:stretch>
            <a:fillRect/>
          </a:stretch>
        </p:blipFill>
        <p:spPr>
          <a:xfrm>
            <a:off x="1592127" y="33527"/>
            <a:ext cx="9098732" cy="1490474"/>
          </a:xfrm>
          <a:prstGeom prst="rect">
            <a:avLst/>
          </a:prstGeom>
        </p:spPr>
      </p:pic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6FAA6372-B0A2-05FF-ED29-0A0F34F97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56328"/>
            <a:ext cx="50292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F2D2D4F-299D-DFE3-81CB-407433CED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10820400" cy="2271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1BE5E9-9C97-C78A-21E8-A9ED65AB047F}"/>
              </a:ext>
            </a:extLst>
          </p:cNvPr>
          <p:cNvSpPr txBox="1"/>
          <p:nvPr/>
        </p:nvSpPr>
        <p:spPr>
          <a:xfrm>
            <a:off x="577932" y="3951185"/>
            <a:ext cx="5259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800" dirty="0">
                <a:latin typeface="+mn-lt"/>
              </a:rPr>
              <a:t>Use Manhattan distance to solve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9A9EC-BB18-C5EB-2CD8-6200863950D1}"/>
              </a:ext>
            </a:extLst>
          </p:cNvPr>
          <p:cNvSpPr txBox="1"/>
          <p:nvPr/>
        </p:nvSpPr>
        <p:spPr>
          <a:xfrm>
            <a:off x="1781299" y="5902036"/>
            <a:ext cx="7661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2800" dirty="0">
                <a:latin typeface="+mn-lt"/>
              </a:rPr>
              <a:t>N.B: If nothing is mentioned use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74972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heet of paper with numbers and letters&#10;&#10;AI-generated content may be incorrect.">
            <a:extLst>
              <a:ext uri="{FF2B5EF4-FFF2-40B4-BE49-F238E27FC236}">
                <a16:creationId xmlns:a16="http://schemas.microsoft.com/office/drawing/2014/main" id="{CB8751DB-9D37-33E9-5AA0-4B3358ED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7036"/>
            <a:ext cx="9906000" cy="64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63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</TotalTime>
  <Words>489</Words>
  <Application>Microsoft Macintosh PowerPoint</Application>
  <PresentationFormat>Widescreen</PresentationFormat>
  <Paragraphs>140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0423052088 - Bijon Mallik</dc:creator>
  <cp:lastModifiedBy>Rakib Mahmud</cp:lastModifiedBy>
  <cp:revision>3</cp:revision>
  <dcterms:created xsi:type="dcterms:W3CDTF">2025-10-26T12:59:16Z</dcterms:created>
  <dcterms:modified xsi:type="dcterms:W3CDTF">2025-11-12T07:30:49Z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2023-11-06T00:00:00Z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2025-10-26T00:00:00Z</vt:filetime>
  </property>
  <property fmtid="{D5CDD505-2E9C-101B-9397-08002B2CF9AE}" pid="5" name="Producer">
    <vt:lpwstr>Microsoft® PowerPoint® LTSC</vt:lpwstr>
  </property>
</Properties>
</file>